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67" r:id="rId2"/>
    <p:sldId id="324" r:id="rId3"/>
    <p:sldId id="365" r:id="rId4"/>
    <p:sldId id="325" r:id="rId5"/>
    <p:sldId id="326" r:id="rId6"/>
    <p:sldId id="327" r:id="rId7"/>
    <p:sldId id="328" r:id="rId8"/>
    <p:sldId id="329" r:id="rId9"/>
    <p:sldId id="330" r:id="rId10"/>
    <p:sldId id="331" r:id="rId11"/>
    <p:sldId id="333" r:id="rId12"/>
    <p:sldId id="334" r:id="rId13"/>
    <p:sldId id="335" r:id="rId14"/>
    <p:sldId id="336" r:id="rId15"/>
    <p:sldId id="337" r:id="rId16"/>
    <p:sldId id="266" r:id="rId17"/>
    <p:sldId id="368" r:id="rId18"/>
    <p:sldId id="369" r:id="rId19"/>
    <p:sldId id="363" r:id="rId20"/>
    <p:sldId id="267" r:id="rId21"/>
    <p:sldId id="268" r:id="rId22"/>
    <p:sldId id="269" r:id="rId23"/>
    <p:sldId id="271" r:id="rId24"/>
    <p:sldId id="272" r:id="rId25"/>
    <p:sldId id="273" r:id="rId26"/>
    <p:sldId id="274" r:id="rId27"/>
    <p:sldId id="360" r:id="rId28"/>
    <p:sldId id="275" r:id="rId29"/>
    <p:sldId id="361" r:id="rId30"/>
    <p:sldId id="357" r:id="rId31"/>
    <p:sldId id="358" r:id="rId32"/>
    <p:sldId id="359" r:id="rId33"/>
    <p:sldId id="276" r:id="rId34"/>
    <p:sldId id="277" r:id="rId35"/>
    <p:sldId id="278" r:id="rId36"/>
    <p:sldId id="279" r:id="rId37"/>
    <p:sldId id="280" r:id="rId38"/>
    <p:sldId id="281" r:id="rId39"/>
    <p:sldId id="282" r:id="rId40"/>
    <p:sldId id="283" r:id="rId41"/>
    <p:sldId id="284" r:id="rId42"/>
    <p:sldId id="285" r:id="rId43"/>
    <p:sldId id="375" r:id="rId44"/>
    <p:sldId id="351" r:id="rId45"/>
    <p:sldId id="350" r:id="rId46"/>
    <p:sldId id="286" r:id="rId47"/>
    <p:sldId id="287" r:id="rId48"/>
    <p:sldId id="288" r:id="rId49"/>
    <p:sldId id="289" r:id="rId50"/>
    <p:sldId id="362" r:id="rId51"/>
    <p:sldId id="370" r:id="rId52"/>
    <p:sldId id="372" r:id="rId53"/>
  </p:sldIdLst>
  <p:sldSz cx="9144000" cy="6858000" type="screen4x3"/>
  <p:notesSz cx="6858000" cy="9144000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96" y="-6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060A1-2D04-48AE-9323-7B19EC87737C}" type="datetimeFigureOut">
              <a:rPr lang="da-DK"/>
              <a:pPr>
                <a:defRPr/>
              </a:pPr>
              <a:t>06-10-2025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D1259-B277-4BE6-8DD6-8E2025A35159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937AC-B0F4-45CF-8E75-25CDFD50DF5E}" type="datetimeFigureOut">
              <a:rPr lang="da-DK"/>
              <a:pPr>
                <a:defRPr/>
              </a:pPr>
              <a:t>06-10-2025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0E0961-BD10-4136-86E2-447D98E622F0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61A2F-188A-4C3A-BDA6-EBD0DDE3D59D}" type="datetimeFigureOut">
              <a:rPr lang="da-DK"/>
              <a:pPr>
                <a:defRPr/>
              </a:pPr>
              <a:t>06-10-2025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22EEDF-F942-4C4C-9F8F-D9C3A67EAD57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675B8-8EC8-4D26-A0CC-DA99CB03D68C}" type="datetimeFigureOut">
              <a:rPr lang="da-DK"/>
              <a:pPr>
                <a:defRPr/>
              </a:pPr>
              <a:t>06-10-2025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835FC-DE9A-4756-AAE2-0E8A1A09B498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CC0B1-0922-445F-948E-79C2A5FA1024}" type="datetimeFigureOut">
              <a:rPr lang="da-DK"/>
              <a:pPr>
                <a:defRPr/>
              </a:pPr>
              <a:t>06-10-2025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637904-9A9F-439A-A934-78DC04742E6C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1C378-5B8D-4361-B853-E844D1CD08D6}" type="datetimeFigureOut">
              <a:rPr lang="da-DK"/>
              <a:pPr>
                <a:defRPr/>
              </a:pPr>
              <a:t>06-10-2025</a:t>
            </a:fld>
            <a:endParaRPr lang="da-DK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F84B08-7FE7-4CD2-8FBA-A8279C59BA90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45B0F5-151D-405A-828E-C89C2DEEB182}" type="datetimeFigureOut">
              <a:rPr lang="da-DK"/>
              <a:pPr>
                <a:defRPr/>
              </a:pPr>
              <a:t>06-10-2025</a:t>
            </a:fld>
            <a:endParaRPr lang="da-DK"/>
          </a:p>
        </p:txBody>
      </p:sp>
      <p:sp>
        <p:nvSpPr>
          <p:cNvPr id="8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9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E12E2-9C45-429B-A053-1E2237445C36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6B831-1555-4174-B5A3-56D2C22DBA56}" type="datetimeFigureOut">
              <a:rPr lang="da-DK"/>
              <a:pPr>
                <a:defRPr/>
              </a:pPr>
              <a:t>06-10-2025</a:t>
            </a:fld>
            <a:endParaRPr lang="da-DK"/>
          </a:p>
        </p:txBody>
      </p:sp>
      <p:sp>
        <p:nvSpPr>
          <p:cNvPr id="4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CED8D-DB35-438C-AE31-0164A4192B7D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CEA10-D5EE-4D71-9607-80A2D071250B}" type="datetimeFigureOut">
              <a:rPr lang="da-DK"/>
              <a:pPr>
                <a:defRPr/>
              </a:pPr>
              <a:t>06-10-2025</a:t>
            </a:fld>
            <a:endParaRPr lang="da-DK"/>
          </a:p>
        </p:txBody>
      </p:sp>
      <p:sp>
        <p:nvSpPr>
          <p:cNvPr id="3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28110-C067-4E1A-B553-8529017CE584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F3852-12CD-4A65-A472-2B658F96DF3E}" type="datetimeFigureOut">
              <a:rPr lang="da-DK"/>
              <a:pPr>
                <a:defRPr/>
              </a:pPr>
              <a:t>06-10-2025</a:t>
            </a:fld>
            <a:endParaRPr lang="da-DK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8F527E-591E-4A97-A296-C34C1AE704FE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B67D1B-FBC9-4F9E-9380-84FFD69CDA35}" type="datetimeFigureOut">
              <a:rPr lang="da-DK"/>
              <a:pPr>
                <a:defRPr/>
              </a:pPr>
              <a:t>06-10-2025</a:t>
            </a:fld>
            <a:endParaRPr lang="da-DK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79E0F6-45CF-4675-AAD9-1F4791576A80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Pladsholder til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titeltypografi i masteren</a:t>
            </a:r>
          </a:p>
        </p:txBody>
      </p:sp>
      <p:sp>
        <p:nvSpPr>
          <p:cNvPr id="2051" name="Pladsholder til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FA07CF9-103A-4E48-82A2-9EC05DE1871B}" type="datetimeFigureOut">
              <a:rPr lang="da-DK"/>
              <a:pPr>
                <a:defRPr/>
              </a:pPr>
              <a:t>06-10-2025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D0F5099-4CDF-4CB1-A779-6CC7FAE20A33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8596" y="2643182"/>
            <a:ext cx="8229600" cy="1143000"/>
          </a:xfrm>
        </p:spPr>
        <p:txBody>
          <a:bodyPr/>
          <a:lstStyle/>
          <a:p>
            <a:r>
              <a:rPr lang="da-DK" dirty="0" err="1" smtClean="0"/>
              <a:t>Psykometri</a:t>
            </a:r>
            <a:r>
              <a:rPr lang="da-DK" dirty="0" smtClean="0"/>
              <a:t> og latente variable til videreuddannelse af psykologer </a:t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sz="3100" dirty="0" smtClean="0"/>
              <a:t>Jan </a:t>
            </a:r>
            <a:r>
              <a:rPr lang="da-DK" sz="3100" dirty="0" err="1" smtClean="0"/>
              <a:t>Ivanouw</a:t>
            </a:r>
            <a:r>
              <a:rPr lang="da-DK" sz="3100" dirty="0" smtClean="0"/>
              <a:t/>
            </a:r>
            <a:br>
              <a:rPr lang="da-DK" sz="3100" dirty="0" smtClean="0"/>
            </a:br>
            <a:r>
              <a:rPr lang="da-DK" sz="3100" dirty="0" smtClean="0"/>
              <a:t>Københavns Universitet</a:t>
            </a:r>
            <a:br>
              <a:rPr lang="da-DK" sz="3100" dirty="0" smtClean="0"/>
            </a:br>
            <a:r>
              <a:rPr lang="da-DK" sz="3100" dirty="0" smtClean="0"/>
              <a:t>© 2025</a:t>
            </a:r>
            <a:endParaRPr lang="da-DK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smtClean="0"/>
              <a:t>Interraterreliabilitet</a:t>
            </a:r>
          </a:p>
        </p:txBody>
      </p:sp>
      <p:sp>
        <p:nvSpPr>
          <p:cNvPr id="11267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da-DK" smtClean="0"/>
              <a:t>Indbyrdes overensstemmelse</a:t>
            </a:r>
          </a:p>
          <a:p>
            <a:pPr lvl="1" eaLnBrk="1" hangingPunct="1"/>
            <a:r>
              <a:rPr lang="da-DK" smtClean="0"/>
              <a:t>Muligt problem: to personer der sammenlignes  kan have de samme fejlopfattelser</a:t>
            </a:r>
          </a:p>
          <a:p>
            <a:pPr eaLnBrk="1" hangingPunct="1"/>
            <a:r>
              <a:rPr lang="da-DK" smtClean="0"/>
              <a:t>Overensstemmelse med ’golden standard’</a:t>
            </a:r>
          </a:p>
          <a:p>
            <a:pPr eaLnBrk="1" hangingPunct="1"/>
            <a:r>
              <a:rPr lang="da-DK" smtClean="0"/>
              <a:t>Golden standard:</a:t>
            </a:r>
          </a:p>
          <a:p>
            <a:pPr lvl="1" eaLnBrk="1" hangingPunct="1"/>
            <a:r>
              <a:rPr lang="da-DK" smtClean="0"/>
              <a:t>Forudscorede eksempellister (af eksperter)</a:t>
            </a:r>
          </a:p>
          <a:p>
            <a:pPr lvl="1" eaLnBrk="1" hangingPunct="1"/>
            <a:r>
              <a:rPr lang="da-DK" smtClean="0"/>
              <a:t>Ekspert</a:t>
            </a:r>
          </a:p>
          <a:p>
            <a:pPr lvl="1" eaLnBrk="1" hangingPunct="1"/>
            <a:endParaRPr lang="da-DK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smtClean="0"/>
              <a:t>Brug af reliabilitet</a:t>
            </a:r>
          </a:p>
        </p:txBody>
      </p:sp>
      <p:sp>
        <p:nvSpPr>
          <p:cNvPr id="12291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da-DK" smtClean="0"/>
              <a:t>Reliabilitetsundersøgelser er relevante:</a:t>
            </a:r>
          </a:p>
          <a:p>
            <a:pPr lvl="1" eaLnBrk="1" hangingPunct="1"/>
            <a:r>
              <a:rPr lang="da-DK" smtClean="0"/>
              <a:t>Vurdering af tests: Der skal findes beskrivelse af de forskellige reliabilitetsformer</a:t>
            </a:r>
          </a:p>
          <a:p>
            <a:pPr lvl="1" eaLnBrk="1" hangingPunct="1"/>
            <a:r>
              <a:rPr lang="da-DK" smtClean="0"/>
              <a:t>Vurdering af forskningsartikler: reliabilitet af de forskellige anvendte metoder skal være beskrevet</a:t>
            </a:r>
          </a:p>
          <a:p>
            <a:pPr lvl="1" eaLnBrk="1" hangingPunct="1"/>
            <a:r>
              <a:rPr lang="da-DK" smtClean="0"/>
              <a:t>Uddannelse af professionelle til scoring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el 1"/>
          <p:cNvSpPr>
            <a:spLocks noGrp="1"/>
          </p:cNvSpPr>
          <p:nvPr>
            <p:ph type="title"/>
          </p:nvPr>
        </p:nvSpPr>
        <p:spPr>
          <a:xfrm>
            <a:off x="539750" y="2133600"/>
            <a:ext cx="8229600" cy="1143000"/>
          </a:xfrm>
        </p:spPr>
        <p:txBody>
          <a:bodyPr/>
          <a:lstStyle/>
          <a:p>
            <a:pPr eaLnBrk="1" hangingPunct="1"/>
            <a:r>
              <a:rPr lang="da-DK" smtClean="0"/>
              <a:t>Psykometri: validitet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smtClean="0"/>
              <a:t>Validitet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a-DK" dirty="0" smtClean="0"/>
              <a:t>Traditionel opdeling: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da-DK" dirty="0" err="1" smtClean="0"/>
              <a:t>Facevaliditet</a:t>
            </a:r>
            <a:r>
              <a:rPr lang="da-DK" dirty="0" smtClean="0"/>
              <a:t>: Virker testen umiddelbart til at handle om det den påstår?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da-DK" dirty="0" smtClean="0"/>
              <a:t>Indholdsvaliditet: repræsenterer </a:t>
            </a:r>
            <a:r>
              <a:rPr lang="da-DK" dirty="0" err="1" smtClean="0"/>
              <a:t>testitems</a:t>
            </a:r>
            <a:r>
              <a:rPr lang="da-DK" dirty="0" smtClean="0"/>
              <a:t> begrebets omfang?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da-DK" dirty="0" smtClean="0"/>
              <a:t>Samtidighedsvaliditet: sammenlignes med kriterium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da-DK" dirty="0" smtClean="0"/>
              <a:t>Forudsigelsesvaliditet: sammenlignes med et senere resultat (kriterium)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da-DK" dirty="0" smtClean="0"/>
              <a:t>Begrebsvaliditet: begrebets relation til andre begreber skal svare til testens relation til tests af de andre begreber</a:t>
            </a:r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smtClean="0"/>
              <a:t>Nyt syn på validitet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a-DK" dirty="0" err="1" smtClean="0"/>
              <a:t>Borsboom</a:t>
            </a:r>
            <a:r>
              <a:rPr lang="da-DK" dirty="0" smtClean="0"/>
              <a:t>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a-DK" dirty="0" smtClean="0"/>
              <a:t>Testvaliditet handler kun om i hvilken grad testen måler det den skal måle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a-DK" dirty="0" smtClean="0"/>
              <a:t>Det indebærer at testscores skal kausalt bestemmes af det bagvedliggende begreb der skal måles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a-DK" dirty="0" smtClean="0"/>
              <a:t>Eksempel: et termometer skal kausalt påvirkes af temperaturen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a-DK" dirty="0" smtClean="0"/>
              <a:t>Konsekvensen er at man skal studere </a:t>
            </a:r>
            <a:r>
              <a:rPr lang="da-DK" dirty="0" err="1" smtClean="0"/>
              <a:t>responseprocesser</a:t>
            </a:r>
            <a:r>
              <a:rPr lang="da-DK" dirty="0" smtClean="0"/>
              <a:t>, dvs. hvad der sker i personen  fra testpræsentation til personens reaktion</a:t>
            </a:r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smtClean="0"/>
              <a:t>Konvergent og divergent validitet</a:t>
            </a:r>
          </a:p>
        </p:txBody>
      </p:sp>
      <p:sp>
        <p:nvSpPr>
          <p:cNvPr id="16387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da-DK" smtClean="0"/>
              <a:t>Konvergent  validitet:</a:t>
            </a:r>
          </a:p>
          <a:p>
            <a:pPr lvl="1" eaLnBrk="1" hangingPunct="1"/>
            <a:r>
              <a:rPr lang="da-DK" smtClean="0"/>
              <a:t>Testen skal måle det den er bestemt til</a:t>
            </a:r>
          </a:p>
          <a:p>
            <a:pPr eaLnBrk="1" hangingPunct="1"/>
            <a:r>
              <a:rPr lang="da-DK" smtClean="0"/>
              <a:t>Divergent validitet:</a:t>
            </a:r>
          </a:p>
          <a:p>
            <a:pPr lvl="1" eaLnBrk="1" hangingPunct="1"/>
            <a:r>
              <a:rPr lang="da-DK" smtClean="0"/>
              <a:t>Testen skal </a:t>
            </a:r>
            <a:r>
              <a:rPr lang="da-DK" i="1" smtClean="0"/>
              <a:t>ikke</a:t>
            </a:r>
            <a:r>
              <a:rPr lang="da-DK" smtClean="0"/>
              <a:t> måle det den ikke skal</a:t>
            </a:r>
          </a:p>
          <a:p>
            <a:pPr eaLnBrk="1" hangingPunct="1"/>
            <a:r>
              <a:rPr lang="da-DK" smtClean="0"/>
              <a:t>Eksempel:</a:t>
            </a:r>
          </a:p>
          <a:p>
            <a:pPr lvl="1" eaLnBrk="1" hangingPunct="1"/>
            <a:r>
              <a:rPr lang="da-DK" smtClean="0"/>
              <a:t>En test for depression skal reagerer på depression, men ikke på f.eks. angst eller skizofreni</a:t>
            </a:r>
          </a:p>
          <a:p>
            <a:pPr eaLnBrk="1" hangingPunct="1"/>
            <a:r>
              <a:rPr lang="da-DK" smtClean="0"/>
              <a:t>Divergent validitet glemmes ofte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1628775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>Målingsmodel</a:t>
            </a:r>
            <a:br>
              <a:rPr lang="da-DK" dirty="0" smtClean="0"/>
            </a:br>
            <a:r>
              <a:rPr lang="da-DK" dirty="0" smtClean="0"/>
              <a:t>Statistik med latente variable</a:t>
            </a:r>
            <a:br>
              <a:rPr lang="da-DK" dirty="0" smtClean="0"/>
            </a:br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Klassisk </a:t>
            </a:r>
            <a:r>
              <a:rPr lang="da-DK" dirty="0" err="1" smtClean="0">
                <a:solidFill>
                  <a:schemeClr val="tx1"/>
                </a:solidFill>
              </a:rPr>
              <a:t>psykometri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En egenskab sættes = et måltal fra et bestemt instrument (test) - operationel definition</a:t>
            </a:r>
          </a:p>
          <a:p>
            <a:r>
              <a:rPr lang="da-DK" dirty="0" smtClean="0"/>
              <a:t>Ved testudviklingen vælges en række (de bedst mulige) items med relation til egenskaben</a:t>
            </a:r>
          </a:p>
          <a:p>
            <a:r>
              <a:rPr lang="da-DK" dirty="0" smtClean="0"/>
              <a:t>Når testen er færdig, ses væk fra items, og informationerne ‘slås sammen’ til en sum af alle scores, en </a:t>
            </a:r>
            <a:r>
              <a:rPr lang="da-DK" i="1" dirty="0" err="1" smtClean="0"/>
              <a:t>sumscore</a:t>
            </a:r>
            <a:r>
              <a:rPr lang="da-DK" dirty="0" smtClean="0"/>
              <a:t> (kan også udformes som et gennemsnit)</a:t>
            </a:r>
            <a:endParaRPr lang="da-DK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Problemer med den klassiske </a:t>
            </a:r>
            <a:r>
              <a:rPr lang="da-DK" dirty="0" err="1" smtClean="0">
                <a:solidFill>
                  <a:schemeClr val="tx1"/>
                </a:solidFill>
              </a:rPr>
              <a:t>psykometri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sz="2800" dirty="0" smtClean="0"/>
              <a:t>Man er bundet af det instrument man har valgt</a:t>
            </a:r>
          </a:p>
          <a:p>
            <a:r>
              <a:rPr lang="da-DK" sz="2800" dirty="0" smtClean="0"/>
              <a:t>Man ved meget lidt om funktionen af enkeltinformationerne (items m.v.)</a:t>
            </a:r>
          </a:p>
          <a:p>
            <a:r>
              <a:rPr lang="da-DK" sz="2800" dirty="0" err="1" smtClean="0"/>
              <a:t>Sumscore</a:t>
            </a:r>
            <a:r>
              <a:rPr lang="da-DK" sz="2800" dirty="0" smtClean="0"/>
              <a:t> og afledte tal fremstår som fejlfri og tager ikke højde for egenskaber ved og kvaliteten af items</a:t>
            </a:r>
          </a:p>
          <a:p>
            <a:r>
              <a:rPr lang="da-DK" sz="2800" dirty="0" smtClean="0"/>
              <a:t>Resultat af forskning og individuelle testninger er mere upræcist end nødvendigt</a:t>
            </a:r>
          </a:p>
          <a:p>
            <a:r>
              <a:rPr lang="da-DK" sz="2800" dirty="0" smtClean="0"/>
              <a:t>Det er svært at udvikle og revidere tests så de bliver optimalt fungerende.</a:t>
            </a:r>
          </a:p>
          <a:p>
            <a:endParaRPr lang="da-DK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smtClean="0"/>
              <a:t>Nyere psykometri</a:t>
            </a:r>
          </a:p>
        </p:txBody>
      </p:sp>
      <p:sp>
        <p:nvSpPr>
          <p:cNvPr id="18435" name="Pladsholder til indhol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da-DK" smtClean="0"/>
              <a:t>Spørgsmålene (items) omsættes ikke nødvendigvis til en sumscore eller en gennemsnitsscore</a:t>
            </a:r>
          </a:p>
          <a:p>
            <a:pPr eaLnBrk="1" hangingPunct="1"/>
            <a:r>
              <a:rPr lang="da-DK" smtClean="0"/>
              <a:t>Items bruges som udgangspunkt for måling i en målingsmodel</a:t>
            </a:r>
          </a:p>
          <a:p>
            <a:pPr eaLnBrk="1" hangingPunct="1"/>
            <a:r>
              <a:rPr lang="da-DK" smtClean="0"/>
              <a:t>Hvert spørgsmål kan karakteriseres kvantitativt for sig selv og indgå i målingen med sine særlige egenskaber (itemparametre)</a:t>
            </a:r>
          </a:p>
          <a:p>
            <a:pPr eaLnBrk="1" hangingPunct="1"/>
            <a:endParaRPr lang="da-DK" smtClean="0"/>
          </a:p>
          <a:p>
            <a:pPr eaLnBrk="1" hangingPunct="1"/>
            <a:endParaRPr lang="da-DK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>
          <a:xfrm>
            <a:off x="323850" y="1989138"/>
            <a:ext cx="8229600" cy="1143000"/>
          </a:xfrm>
        </p:spPr>
        <p:txBody>
          <a:bodyPr/>
          <a:lstStyle/>
          <a:p>
            <a:pPr eaLnBrk="1" hangingPunct="1"/>
            <a:r>
              <a:rPr lang="da-DK" smtClean="0"/>
              <a:t>Klassisk psykometri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762000"/>
            <a:ext cx="7772400" cy="1447800"/>
          </a:xfrm>
        </p:spPr>
        <p:txBody>
          <a:bodyPr/>
          <a:lstStyle/>
          <a:p>
            <a:pPr eaLnBrk="1" hangingPunct="1"/>
            <a:r>
              <a:rPr lang="da-DK" smtClean="0"/>
              <a:t>Structural Equation Modeling (SEM) omfatter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2514600"/>
            <a:ext cx="7086600" cy="3733800"/>
          </a:xfrm>
        </p:spPr>
        <p:txBody>
          <a:bodyPr/>
          <a:lstStyle/>
          <a:p>
            <a:pPr algn="l" eaLnBrk="1" hangingPunct="1"/>
            <a:r>
              <a:rPr lang="da-DK" smtClean="0">
                <a:solidFill>
                  <a:schemeClr val="tx1"/>
                </a:solidFill>
              </a:rPr>
              <a:t>- en målingsmodel (CFA): </a:t>
            </a:r>
          </a:p>
          <a:p>
            <a:pPr algn="l" eaLnBrk="1" hangingPunct="1"/>
            <a:r>
              <a:rPr lang="da-DK" smtClean="0">
                <a:solidFill>
                  <a:schemeClr val="tx1"/>
                </a:solidFill>
              </a:rPr>
              <a:t>	måling af en egenskab</a:t>
            </a:r>
          </a:p>
          <a:p>
            <a:pPr algn="l" eaLnBrk="1" hangingPunct="1"/>
            <a:r>
              <a:rPr lang="da-DK" smtClean="0">
                <a:solidFill>
                  <a:schemeClr val="tx1"/>
                </a:solidFill>
              </a:rPr>
              <a:t>- en strukturel model</a:t>
            </a:r>
          </a:p>
          <a:p>
            <a:pPr algn="l" eaLnBrk="1" hangingPunct="1"/>
            <a:r>
              <a:rPr lang="da-DK" smtClean="0">
                <a:solidFill>
                  <a:schemeClr val="tx1"/>
                </a:solidFill>
              </a:rPr>
              <a:t>	relationen mellem forskellige 		egenskaber og influerende faktorer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smtClean="0"/>
              <a:t>Målingsmodel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da-DK" smtClean="0"/>
              <a:t>I modsætning til sumscoren vil en egentlig model for en måleskala kræve undersøgelse af hvorledes de enkelte items, f.eks. i et spørgeskema, fungerer med hensyn til loading (diskrimination eller styrken af bidraget til skalaen), intercept (sværhedsgrad, gennemsnit) og unik itemvarians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smtClean="0"/>
              <a:t>Målingsmodel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4267200"/>
          </a:xfrm>
        </p:spPr>
        <p:txBody>
          <a:bodyPr/>
          <a:lstStyle/>
          <a:p>
            <a:pPr eaLnBrk="1" hangingPunct="1"/>
            <a:r>
              <a:rPr lang="da-DK" smtClean="0"/>
              <a:t>Confirmatorisk faktoranalyse (CFA)</a:t>
            </a:r>
          </a:p>
          <a:p>
            <a:pPr lvl="2" eaLnBrk="1" hangingPunct="1"/>
            <a:r>
              <a:rPr lang="da-DK" smtClean="0"/>
              <a:t>et begreb (latent variabel) måles med observationer</a:t>
            </a:r>
          </a:p>
          <a:p>
            <a:pPr lvl="2" eaLnBrk="1" hangingPunct="1"/>
            <a:r>
              <a:rPr lang="da-DK" smtClean="0"/>
              <a:t>Indikatorer af forskellig art (items, observationer)</a:t>
            </a:r>
          </a:p>
          <a:p>
            <a:pPr lvl="2" eaLnBrk="1" hangingPunct="1"/>
            <a:r>
              <a:rPr lang="da-DK" smtClean="0"/>
              <a:t>En række informationer i CFA</a:t>
            </a:r>
          </a:p>
          <a:p>
            <a:pPr lvl="3" eaLnBrk="1" hangingPunct="1"/>
            <a:r>
              <a:rPr lang="da-DK" smtClean="0"/>
              <a:t>loading for hver indikator (diskriminationsgrad)</a:t>
            </a:r>
          </a:p>
          <a:p>
            <a:pPr lvl="3" eaLnBrk="1" hangingPunct="1"/>
            <a:r>
              <a:rPr lang="da-DK" smtClean="0"/>
              <a:t>intercept for hver indikator (sværhedsgrad)</a:t>
            </a:r>
          </a:p>
          <a:p>
            <a:pPr lvl="3" eaLnBrk="1" hangingPunct="1"/>
            <a:r>
              <a:rPr lang="da-DK" smtClean="0"/>
              <a:t>fejl/unik varians for hver indikator</a:t>
            </a:r>
          </a:p>
          <a:p>
            <a:pPr lvl="3" eaLnBrk="1" hangingPunct="1"/>
            <a:r>
              <a:rPr lang="da-DK" smtClean="0"/>
              <a:t>evt korrelation mellem fejl for indikatorer</a:t>
            </a:r>
          </a:p>
          <a:p>
            <a:pPr lvl="3" eaLnBrk="1" hangingPunct="1"/>
            <a:r>
              <a:rPr lang="da-DK" smtClean="0"/>
              <a:t>gennemsnit og varians for faktorscore</a:t>
            </a:r>
          </a:p>
          <a:p>
            <a:pPr lvl="3" eaLnBrk="1" hangingPunct="1"/>
            <a:endParaRPr lang="da-DK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smtClean="0"/>
              <a:t>Målingsmodel med to variable</a:t>
            </a:r>
          </a:p>
        </p:txBody>
      </p:sp>
      <p:pic>
        <p:nvPicPr>
          <p:cNvPr id="2253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362200" y="1752600"/>
            <a:ext cx="4267200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da-DK" smtClean="0"/>
              <a:t>CFA-figur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953000"/>
          </a:xfrm>
        </p:spPr>
        <p:txBody>
          <a:bodyPr/>
          <a:lstStyle/>
          <a:p>
            <a:pPr lvl="3" eaLnBrk="1" hangingPunct="1"/>
            <a:r>
              <a:rPr lang="da-DK" smtClean="0"/>
              <a:t>Firkanter: observerede data, items, indikatorer</a:t>
            </a:r>
          </a:p>
          <a:p>
            <a:pPr lvl="3" eaLnBrk="1" hangingPunct="1"/>
            <a:r>
              <a:rPr lang="da-DK" smtClean="0"/>
              <a:t>Cirkler: latente variable (begreber)</a:t>
            </a:r>
          </a:p>
          <a:p>
            <a:pPr lvl="3" eaLnBrk="1" hangingPunct="1"/>
            <a:r>
              <a:rPr lang="da-DK" smtClean="0"/>
              <a:t>Pil fra cirkel til firkant: loading for indikator på denne latente variabel</a:t>
            </a:r>
          </a:p>
          <a:p>
            <a:pPr lvl="3" eaLnBrk="1" hangingPunct="1"/>
            <a:r>
              <a:rPr lang="da-DK" smtClean="0"/>
              <a:t>Sort prik ved spidsen af pil fra cirkel til firkant: intercept for indikator i relation til denne latente variabel (ikke afbildet i denne tegning)</a:t>
            </a:r>
          </a:p>
          <a:p>
            <a:pPr lvl="3" eaLnBrk="1" hangingPunct="1"/>
            <a:r>
              <a:rPr lang="da-DK" smtClean="0"/>
              <a:t>Pil uden afsender til firkant: fejl/unik varians for indikator</a:t>
            </a:r>
          </a:p>
          <a:p>
            <a:pPr lvl="3" eaLnBrk="1" hangingPunct="1"/>
            <a:r>
              <a:rPr lang="da-DK" smtClean="0"/>
              <a:t>Buet pil mellem cirkler: korrelation mellem latente variable</a:t>
            </a:r>
          </a:p>
          <a:p>
            <a:pPr lvl="3" eaLnBrk="1" hangingPunct="1"/>
            <a:r>
              <a:rPr lang="da-DK" smtClean="0"/>
              <a:t>ikke afbildet: gennemsnit (som regel = 0) og varians for latente variabel</a:t>
            </a:r>
          </a:p>
          <a:p>
            <a:pPr lvl="3" eaLnBrk="1" hangingPunct="1"/>
            <a:r>
              <a:rPr lang="da-DK" smtClean="0"/>
              <a:t>Buet pil mellem pile uden afsender: korrelation mellem fejl for indikator (ikke afbildet - som udgangspunkt = 0)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da-DK" smtClean="0"/>
              <a:t>Eksplorativ faktoranalyse</a:t>
            </a: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905000"/>
            <a:ext cx="5867400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smtClean="0"/>
              <a:t>CFA med 3 latente variable</a:t>
            </a:r>
          </a:p>
        </p:txBody>
      </p:sp>
      <p:pic>
        <p:nvPicPr>
          <p:cNvPr id="25603" name="Picture 3" descr="C:\Jan.data\CfL\Præsentationer\PsykometriOpgaver\CF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2057400"/>
            <a:ext cx="6710363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smtClean="0"/>
              <a:t>Crossloading</a:t>
            </a:r>
          </a:p>
        </p:txBody>
      </p:sp>
      <p:sp>
        <p:nvSpPr>
          <p:cNvPr id="26627" name="Pladsholder til indhol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da-DK" smtClean="0"/>
              <a:t>Når samme item er relevant for (påvirkes af) flere latente variable</a:t>
            </a:r>
          </a:p>
          <a:p>
            <a:pPr lvl="1" eaLnBrk="1" hangingPunct="1"/>
            <a:r>
              <a:rPr lang="da-DK" smtClean="0"/>
              <a:t>Eks. Item 6</a:t>
            </a:r>
          </a:p>
          <a:p>
            <a:pPr eaLnBrk="1" hangingPunct="1"/>
            <a:r>
              <a:rPr lang="da-DK" smtClean="0"/>
              <a:t>Bør normalt undgås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smtClean="0"/>
              <a:t>Model med baggrundsvariable</a:t>
            </a:r>
          </a:p>
        </p:txBody>
      </p:sp>
      <p:pic>
        <p:nvPicPr>
          <p:cNvPr id="27651" name="Picture 3" descr="C:\Jan.data\CfL\Præsentationer\PsykometriOpgaver\CFA_MIMIC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752600"/>
            <a:ext cx="6858000" cy="451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smtClean="0"/>
              <a:t>Differentiel Itemfunktion (DIF)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a-DK" dirty="0" smtClean="0"/>
              <a:t>Et item bør kun påvirkes af den latente variabel det skal måle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a-DK" dirty="0" smtClean="0"/>
              <a:t>Der bør ikke være direkte påvirkning på et item fra baggrundsvariable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a-DK" dirty="0" smtClean="0"/>
              <a:t>Baggrundsvariable bør kun påvirke de latente variable (og derfor indirekte de enkelte items)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a-DK" dirty="0" smtClean="0"/>
              <a:t>Dette betyder nemlig af dette item reagerer forskelligt over for forskellig personer (f.eks. Køn)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smtClean="0"/>
              <a:t>Klassisk psykometri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a-DK" dirty="0" smtClean="0"/>
              <a:t>Klassisk samles oplysninger fra items som en </a:t>
            </a:r>
            <a:r>
              <a:rPr lang="da-DK" dirty="0" err="1" smtClean="0"/>
              <a:t>sumscore</a:t>
            </a:r>
            <a:r>
              <a:rPr lang="da-DK" dirty="0" smtClean="0"/>
              <a:t>, eller som en gennemsnitsscore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a-DK" dirty="0" smtClean="0"/>
              <a:t>Svarmulighederne for hvert spørgsmål kodes som et tal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da-DK" dirty="0" smtClean="0"/>
              <a:t>Ja/nej eller enig/uenig ofte som 1/0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da-DK" dirty="0" smtClean="0"/>
              <a:t>Graderede svarmuligheder (helt uenig, uenig, enig, helt enig) bør kodes 0-3, men kodes ofte 1-4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a-DK" dirty="0" err="1" smtClean="0"/>
              <a:t>Sumscoren</a:t>
            </a:r>
            <a:r>
              <a:rPr lang="da-DK" dirty="0" smtClean="0"/>
              <a:t> er summen af kodninger fra alle items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a-DK" dirty="0" smtClean="0"/>
              <a:t>Gennemsnitsscoren er </a:t>
            </a:r>
            <a:r>
              <a:rPr lang="da-DK" dirty="0" err="1" smtClean="0"/>
              <a:t>sumscoren</a:t>
            </a:r>
            <a:r>
              <a:rPr lang="da-DK" dirty="0" smtClean="0"/>
              <a:t> divideret med antal spørgsmål (samme skala som </a:t>
            </a:r>
            <a:r>
              <a:rPr lang="da-DK" dirty="0" err="1" smtClean="0"/>
              <a:t>enkeltitems</a:t>
            </a:r>
            <a:r>
              <a:rPr lang="da-DK" dirty="0" smtClean="0"/>
              <a:t>)</a:t>
            </a:r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smtClean="0"/>
              <a:t>EFA, CFA og PCA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a-DK" dirty="0" smtClean="0"/>
              <a:t>EFA – </a:t>
            </a:r>
            <a:r>
              <a:rPr lang="da-DK" dirty="0" err="1" smtClean="0"/>
              <a:t>eksplorativ</a:t>
            </a:r>
            <a:r>
              <a:rPr lang="da-DK" dirty="0" smtClean="0"/>
              <a:t> faktoranalyse anvendes typisk ved undersøgelse af et nyt område og opstilling af hypotese om målingsmodel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a-DK" dirty="0" smtClean="0"/>
              <a:t>CFA – </a:t>
            </a:r>
            <a:r>
              <a:rPr lang="da-DK" dirty="0" err="1" smtClean="0"/>
              <a:t>confirmatorisk</a:t>
            </a:r>
            <a:r>
              <a:rPr lang="da-DK" dirty="0" smtClean="0"/>
              <a:t> faktoranalyse anvendes typisk ved undersøgelse og justering af eksisterende hypotese om målingsmodel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da-DK" dirty="0" smtClean="0"/>
              <a:t>IRT – </a:t>
            </a:r>
            <a:r>
              <a:rPr lang="da-DK" dirty="0" err="1" smtClean="0"/>
              <a:t>itemresponseteori</a:t>
            </a:r>
            <a:r>
              <a:rPr lang="da-DK" dirty="0" smtClean="0"/>
              <a:t> – en form for CFA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da-DK" dirty="0" smtClean="0"/>
              <a:t>ESEM – kombination af EFA og CFA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a-DK" dirty="0" smtClean="0"/>
              <a:t>PCA – principal </a:t>
            </a:r>
            <a:r>
              <a:rPr lang="da-DK" dirty="0" err="1" smtClean="0"/>
              <a:t>componentanalyse</a:t>
            </a:r>
            <a:r>
              <a:rPr lang="da-DK" dirty="0" smtClean="0"/>
              <a:t> anvendes meget ofte fejlagtigt som om det var EFA</a:t>
            </a:r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smtClean="0"/>
              <a:t>Refleksive indikatorer</a:t>
            </a:r>
          </a:p>
        </p:txBody>
      </p:sp>
      <p:sp>
        <p:nvSpPr>
          <p:cNvPr id="3072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da-DK" smtClean="0"/>
              <a:t>EFA og CFA anvender refleksive indikatorer:</a:t>
            </a:r>
          </a:p>
          <a:p>
            <a:pPr eaLnBrk="1" hangingPunct="1"/>
            <a:r>
              <a:rPr lang="da-DK" smtClean="0"/>
              <a:t>Det som skal måles, den latente variabel, påvirker indikatorerne (items), som varmen påvirker termometeret</a:t>
            </a:r>
          </a:p>
          <a:p>
            <a:pPr eaLnBrk="1" hangingPunct="1"/>
            <a:r>
              <a:rPr lang="da-DK" smtClean="0"/>
              <a:t>Informationen i indikatorerne (variansen) opdeles i den som er fælles, relevant for målingen, og den som er unik for den enkelte indikator, irrelevant for målingen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smtClean="0"/>
              <a:t>Formative indikatorer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a-DK" dirty="0" smtClean="0"/>
              <a:t>PCA – principal </a:t>
            </a:r>
            <a:r>
              <a:rPr lang="da-DK" dirty="0" err="1" smtClean="0"/>
              <a:t>component</a:t>
            </a:r>
            <a:r>
              <a:rPr lang="da-DK" dirty="0" smtClean="0"/>
              <a:t> </a:t>
            </a:r>
            <a:r>
              <a:rPr lang="da-DK" dirty="0" err="1" smtClean="0"/>
              <a:t>analysis</a:t>
            </a:r>
            <a:r>
              <a:rPr lang="da-DK" dirty="0" smtClean="0"/>
              <a:t> anvender formative indikatorer: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a-DK" dirty="0" smtClean="0"/>
              <a:t>Indikatorerne påvirker det der skal vurderes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a-DK" dirty="0" smtClean="0"/>
              <a:t>Al information anvendes; unik information fra hver enkelt indikator skilles ikke fra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a-DK" dirty="0" smtClean="0"/>
              <a:t>Derfor er der ikke tale om måling af et uafhængigt eksisterende begreb, men om konstruktion af et begreb, eksempel: </a:t>
            </a:r>
            <a:r>
              <a:rPr lang="da-DK" dirty="0" err="1" smtClean="0"/>
              <a:t>socio-økonomisk</a:t>
            </a:r>
            <a:r>
              <a:rPr lang="da-DK" dirty="0" smtClean="0"/>
              <a:t> status, bruttonationalprodukt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a-DK" dirty="0" smtClean="0"/>
              <a:t>Kan anvendes ved forudsigelser i ensartede situationer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a-DK" dirty="0" smtClean="0"/>
              <a:t>Anvendes ofte fejlagtigt ved udvikling af psykologiske tests (for mange latente variable. samt fejlagtige items)</a:t>
            </a:r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609600"/>
            <a:ext cx="7772400" cy="1143000"/>
          </a:xfrm>
        </p:spPr>
        <p:txBody>
          <a:bodyPr/>
          <a:lstStyle/>
          <a:p>
            <a:pPr eaLnBrk="1" hangingPunct="1"/>
            <a:r>
              <a:rPr lang="da-DK" smtClean="0"/>
              <a:t>Vurdering af målingsmodel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209800"/>
            <a:ext cx="6400800" cy="3733800"/>
          </a:xfrm>
        </p:spPr>
        <p:txBody>
          <a:bodyPr/>
          <a:lstStyle/>
          <a:p>
            <a:pPr algn="l" eaLnBrk="1" hangingPunct="1"/>
            <a:r>
              <a:rPr lang="da-DK" smtClean="0">
                <a:solidFill>
                  <a:schemeClr val="tx1"/>
                </a:solidFill>
              </a:rPr>
              <a:t>Klassisk psykometri:</a:t>
            </a:r>
          </a:p>
          <a:p>
            <a:pPr algn="l" eaLnBrk="1" hangingPunct="1"/>
            <a:r>
              <a:rPr lang="da-DK" smtClean="0">
                <a:solidFill>
                  <a:schemeClr val="tx1"/>
                </a:solidFill>
              </a:rPr>
              <a:t>- Cronbach’s alfa</a:t>
            </a:r>
          </a:p>
          <a:p>
            <a:pPr algn="l" eaLnBrk="1" hangingPunct="1"/>
            <a:endParaRPr lang="da-DK" smtClean="0">
              <a:solidFill>
                <a:schemeClr val="tx1"/>
              </a:solidFill>
            </a:endParaRPr>
          </a:p>
          <a:p>
            <a:pPr algn="l" eaLnBrk="1" hangingPunct="1"/>
            <a:r>
              <a:rPr lang="da-DK" smtClean="0">
                <a:solidFill>
                  <a:schemeClr val="tx1"/>
                </a:solidFill>
              </a:rPr>
              <a:t>Ny psykometri:</a:t>
            </a:r>
          </a:p>
          <a:p>
            <a:pPr algn="l" eaLnBrk="1" hangingPunct="1"/>
            <a:r>
              <a:rPr lang="da-DK" smtClean="0">
                <a:solidFill>
                  <a:schemeClr val="tx1"/>
                </a:solidFill>
              </a:rPr>
              <a:t>- Globale fitindekser</a:t>
            </a:r>
          </a:p>
          <a:p>
            <a:pPr algn="l" eaLnBrk="1" hangingPunct="1"/>
            <a:r>
              <a:rPr lang="da-DK" smtClean="0">
                <a:solidFill>
                  <a:schemeClr val="tx1"/>
                </a:solidFill>
              </a:rPr>
              <a:t>- Itemparametre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1143000"/>
          </a:xfrm>
        </p:spPr>
        <p:txBody>
          <a:bodyPr/>
          <a:lstStyle/>
          <a:p>
            <a:pPr eaLnBrk="1" hangingPunct="1"/>
            <a:r>
              <a:rPr lang="da-DK" smtClean="0"/>
              <a:t>Cronbach’s alfa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2133600"/>
            <a:ext cx="7848600" cy="2895600"/>
          </a:xfrm>
        </p:spPr>
        <p:txBody>
          <a:bodyPr/>
          <a:lstStyle/>
          <a:p>
            <a:pPr algn="l" eaLnBrk="1" hangingPunct="1"/>
            <a:r>
              <a:rPr lang="da-DK" sz="3100" smtClean="0">
                <a:solidFill>
                  <a:schemeClr val="tx1"/>
                </a:solidFill>
              </a:rPr>
              <a:t>En slags gennemsnit af hvert items korrelation med alle andre items</a:t>
            </a:r>
          </a:p>
          <a:p>
            <a:pPr algn="l" eaLnBrk="1" hangingPunct="1"/>
            <a:r>
              <a:rPr lang="da-DK" sz="3100" smtClean="0">
                <a:solidFill>
                  <a:schemeClr val="tx1"/>
                </a:solidFill>
              </a:rPr>
              <a:t>Alfa forudsætter Raschmodel: ens loadings</a:t>
            </a:r>
          </a:p>
          <a:p>
            <a:pPr algn="l" eaLnBrk="1" hangingPunct="1"/>
            <a:r>
              <a:rPr lang="da-DK" sz="3100" smtClean="0">
                <a:solidFill>
                  <a:schemeClr val="tx1"/>
                </a:solidFill>
              </a:rPr>
              <a:t>Alfa er upræcis</a:t>
            </a:r>
          </a:p>
          <a:p>
            <a:pPr algn="l" eaLnBrk="1" hangingPunct="1"/>
            <a:r>
              <a:rPr lang="da-DK" sz="3100" smtClean="0">
                <a:solidFill>
                  <a:schemeClr val="tx1"/>
                </a:solidFill>
              </a:rPr>
              <a:t>I nogle tilfælde undervurderer alfa de faktiske forhold, i andre er det ikke muligt at forudsige om den under- eller overvurderer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549275"/>
            <a:ext cx="7772400" cy="1143000"/>
          </a:xfrm>
        </p:spPr>
        <p:txBody>
          <a:bodyPr/>
          <a:lstStyle/>
          <a:p>
            <a:pPr eaLnBrk="1" hangingPunct="1"/>
            <a:r>
              <a:rPr lang="da-DK" smtClean="0"/>
              <a:t>Globale fitindekser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1916113"/>
            <a:ext cx="7775575" cy="2895600"/>
          </a:xfrm>
        </p:spPr>
        <p:txBody>
          <a:bodyPr/>
          <a:lstStyle/>
          <a:p>
            <a:pPr algn="l" eaLnBrk="1" hangingPunct="1"/>
            <a:r>
              <a:rPr lang="da-DK" sz="3100" smtClean="0">
                <a:solidFill>
                  <a:schemeClr val="tx1"/>
                </a:solidFill>
              </a:rPr>
              <a:t>De faktiske data beskrives ud fra deres variation og deres indbyrdes sammenhænge.</a:t>
            </a:r>
          </a:p>
          <a:p>
            <a:pPr algn="l" eaLnBrk="1" hangingPunct="1"/>
            <a:r>
              <a:rPr lang="da-DK" sz="3100" smtClean="0">
                <a:solidFill>
                  <a:schemeClr val="tx1"/>
                </a:solidFill>
              </a:rPr>
              <a:t>Ud fra den opstillede model forudsiges variation og sammenhænge</a:t>
            </a:r>
          </a:p>
          <a:p>
            <a:pPr algn="l" eaLnBrk="1" hangingPunct="1"/>
            <a:r>
              <a:rPr lang="da-DK" sz="3100" smtClean="0">
                <a:solidFill>
                  <a:schemeClr val="tx1"/>
                </a:solidFill>
              </a:rPr>
              <a:t>De globale fitindekser er mål for hvor godt de faktiske data forudsiges af den opstillede model</a:t>
            </a:r>
          </a:p>
          <a:p>
            <a:pPr algn="l" eaLnBrk="1" hangingPunct="1"/>
            <a:r>
              <a:rPr lang="da-DK" sz="3100" smtClean="0">
                <a:solidFill>
                  <a:schemeClr val="tx1"/>
                </a:solidFill>
              </a:rPr>
              <a:t>Herved testes hele modellen under ét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77724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a-DK" sz="4800" smtClean="0"/>
              <a:t>Vurdering af målingsmodel 1</a:t>
            </a:r>
            <a:r>
              <a:rPr lang="da-DK" sz="2800" smtClean="0"/>
              <a:t/>
            </a:r>
            <a:br>
              <a:rPr lang="da-DK" sz="2800" smtClean="0"/>
            </a:br>
            <a:r>
              <a:rPr lang="da-DK" sz="2800" smtClean="0"/>
              <a:t>- globale fitindekser</a:t>
            </a:r>
            <a:endParaRPr lang="da-DK" smtClean="0"/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838200" y="2057400"/>
            <a:ext cx="7315200" cy="366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sz="1300">
                <a:latin typeface="Courier New" pitchFamily="49" charset="0"/>
              </a:rPr>
              <a:t>Chi-Square Test of Model Fit</a:t>
            </a:r>
          </a:p>
          <a:p>
            <a:r>
              <a:rPr lang="da-DK" sz="1300">
                <a:latin typeface="Courier New" pitchFamily="49" charset="0"/>
              </a:rPr>
              <a:t>          Value                              2.984</a:t>
            </a:r>
          </a:p>
          <a:p>
            <a:r>
              <a:rPr lang="da-DK" sz="1300">
                <a:latin typeface="Courier New" pitchFamily="49" charset="0"/>
              </a:rPr>
              <a:t>          Degrees of Freedom                     8</a:t>
            </a:r>
          </a:p>
          <a:p>
            <a:r>
              <a:rPr lang="da-DK" sz="1300">
                <a:latin typeface="Courier New" pitchFamily="49" charset="0"/>
              </a:rPr>
              <a:t>          P-Value                           0.9354 [ikke signifikant]</a:t>
            </a:r>
            <a:r>
              <a:rPr lang="da-DK" sz="1300" baseline="30000">
                <a:latin typeface="Courier New" pitchFamily="49" charset="0"/>
              </a:rPr>
              <a:t>*</a:t>
            </a:r>
            <a:endParaRPr lang="da-DK" sz="1300">
              <a:latin typeface="Courier New" pitchFamily="49" charset="0"/>
            </a:endParaRPr>
          </a:p>
          <a:p>
            <a:endParaRPr lang="da-DK" sz="1300">
              <a:latin typeface="Courier New" pitchFamily="49" charset="0"/>
            </a:endParaRPr>
          </a:p>
          <a:p>
            <a:r>
              <a:rPr lang="da-DK" sz="1300">
                <a:latin typeface="Courier New" pitchFamily="49" charset="0"/>
              </a:rPr>
              <a:t>CFI/TLI</a:t>
            </a:r>
          </a:p>
          <a:p>
            <a:r>
              <a:rPr lang="da-DK" sz="1300">
                <a:latin typeface="Courier New" pitchFamily="49" charset="0"/>
              </a:rPr>
              <a:t>          CFI                                1.000 [&gt; 0.95]</a:t>
            </a:r>
          </a:p>
          <a:p>
            <a:r>
              <a:rPr lang="da-DK" sz="1300">
                <a:latin typeface="Courier New" pitchFamily="49" charset="0"/>
              </a:rPr>
              <a:t>          TLI                                1.051 [&gt; 0.95]</a:t>
            </a:r>
          </a:p>
          <a:p>
            <a:endParaRPr lang="da-DK" sz="1300">
              <a:latin typeface="Courier New" pitchFamily="49" charset="0"/>
            </a:endParaRPr>
          </a:p>
          <a:p>
            <a:r>
              <a:rPr lang="da-DK" sz="1300">
                <a:latin typeface="Courier New" pitchFamily="49" charset="0"/>
              </a:rPr>
              <a:t>RMSEA (Root Mean Square Error Of Approximation)</a:t>
            </a:r>
          </a:p>
          <a:p>
            <a:r>
              <a:rPr lang="da-DK" sz="1300">
                <a:latin typeface="Courier New" pitchFamily="49" charset="0"/>
              </a:rPr>
              <a:t>          Estimate                           0.000 [&lt; 0.05]</a:t>
            </a:r>
          </a:p>
          <a:p>
            <a:r>
              <a:rPr lang="da-DK" sz="1300">
                <a:latin typeface="Courier New" pitchFamily="49" charset="0"/>
              </a:rPr>
              <a:t>          90 Percent C.I.                    0.000  0.009</a:t>
            </a:r>
          </a:p>
          <a:p>
            <a:r>
              <a:rPr lang="da-DK" sz="1300">
                <a:latin typeface="Courier New" pitchFamily="49" charset="0"/>
              </a:rPr>
              <a:t>          Probability RMSEA &lt;= .05           1.000</a:t>
            </a:r>
          </a:p>
          <a:p>
            <a:endParaRPr lang="da-DK" sz="1300">
              <a:latin typeface="Courier New" pitchFamily="49" charset="0"/>
            </a:endParaRPr>
          </a:p>
          <a:p>
            <a:r>
              <a:rPr lang="da-DK" sz="1300">
                <a:latin typeface="Courier New" pitchFamily="49" charset="0"/>
              </a:rPr>
              <a:t>SRMR (Standardized Root Mean Square Residual)</a:t>
            </a:r>
          </a:p>
          <a:p>
            <a:r>
              <a:rPr lang="da-DK" sz="1300">
                <a:latin typeface="Courier New" pitchFamily="49" charset="0"/>
              </a:rPr>
              <a:t>          Value                              0.010 [&lt; 1.00]</a:t>
            </a:r>
          </a:p>
          <a:p>
            <a:endParaRPr lang="da-DK" sz="1300">
              <a:latin typeface="Courier New" pitchFamily="49" charset="0"/>
            </a:endParaRPr>
          </a:p>
          <a:p>
            <a:r>
              <a:rPr lang="da-DK" sz="1300" baseline="30000">
                <a:latin typeface="Courier New" pitchFamily="49" charset="0"/>
              </a:rPr>
              <a:t>*</a:t>
            </a:r>
            <a:r>
              <a:rPr lang="da-DK" sz="1300">
                <a:latin typeface="Courier New" pitchFamily="49" charset="0"/>
              </a:rPr>
              <a:t> betingelserne i [] angiver den gode model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1143000"/>
          </a:xfrm>
        </p:spPr>
        <p:txBody>
          <a:bodyPr/>
          <a:lstStyle/>
          <a:p>
            <a:pPr eaLnBrk="1" hangingPunct="1"/>
            <a:r>
              <a:rPr lang="da-DK" smtClean="0"/>
              <a:t>Itemparametre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71550" y="2060575"/>
            <a:ext cx="7164388" cy="3505200"/>
          </a:xfrm>
        </p:spPr>
        <p:txBody>
          <a:bodyPr rtlCol="0">
            <a:normAutofit fontScale="25000" lnSpcReduction="20000"/>
          </a:bodyPr>
          <a:lstStyle/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da-DK" sz="9600" dirty="0" smtClean="0">
                <a:solidFill>
                  <a:schemeClr val="tx1"/>
                </a:solidFill>
              </a:rPr>
              <a:t>Forklaringen på eventuelt dårlige globale </a:t>
            </a:r>
            <a:r>
              <a:rPr lang="da-DK" sz="9600" dirty="0" err="1" smtClean="0">
                <a:solidFill>
                  <a:schemeClr val="tx1"/>
                </a:solidFill>
              </a:rPr>
              <a:t>fitindekser</a:t>
            </a:r>
            <a:r>
              <a:rPr lang="da-DK" sz="9600" dirty="0" smtClean="0">
                <a:solidFill>
                  <a:schemeClr val="tx1"/>
                </a:solidFill>
              </a:rPr>
              <a:t> kan findes ved at gå i detaljer med </a:t>
            </a:r>
            <a:r>
              <a:rPr lang="da-DK" sz="9600" dirty="0" err="1" smtClean="0">
                <a:solidFill>
                  <a:schemeClr val="tx1"/>
                </a:solidFill>
              </a:rPr>
              <a:t>itemparametrene</a:t>
            </a:r>
            <a:r>
              <a:rPr lang="da-DK" sz="9600" dirty="0" smtClean="0">
                <a:solidFill>
                  <a:schemeClr val="tx1"/>
                </a:solidFill>
              </a:rPr>
              <a:t>: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da-DK" sz="9600" dirty="0" smtClean="0">
              <a:solidFill>
                <a:schemeClr val="tx1"/>
              </a:solidFill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da-DK" sz="9600" dirty="0" err="1" smtClean="0">
                <a:solidFill>
                  <a:schemeClr val="tx1"/>
                </a:solidFill>
              </a:rPr>
              <a:t>Diskriminationsevne</a:t>
            </a:r>
            <a:r>
              <a:rPr lang="da-DK" sz="9600" dirty="0" smtClean="0">
                <a:solidFill>
                  <a:schemeClr val="tx1"/>
                </a:solidFill>
              </a:rPr>
              <a:t> (= </a:t>
            </a:r>
            <a:r>
              <a:rPr lang="da-DK" sz="9600" dirty="0" err="1" smtClean="0">
                <a:solidFill>
                  <a:schemeClr val="tx1"/>
                </a:solidFill>
              </a:rPr>
              <a:t>slope/factor</a:t>
            </a:r>
            <a:r>
              <a:rPr lang="da-DK" sz="9600" dirty="0" smtClean="0">
                <a:solidFill>
                  <a:schemeClr val="tx1"/>
                </a:solidFill>
              </a:rPr>
              <a:t> </a:t>
            </a:r>
            <a:r>
              <a:rPr lang="da-DK" sz="9600" dirty="0" err="1" smtClean="0">
                <a:solidFill>
                  <a:schemeClr val="tx1"/>
                </a:solidFill>
              </a:rPr>
              <a:t>loading</a:t>
            </a:r>
            <a:r>
              <a:rPr lang="da-DK" sz="9600" dirty="0" smtClean="0">
                <a:solidFill>
                  <a:schemeClr val="tx1"/>
                </a:solidFill>
              </a:rPr>
              <a:t>) bør være høj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da-DK" sz="9600" dirty="0" smtClean="0">
              <a:solidFill>
                <a:schemeClr val="tx1"/>
              </a:solidFill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da-DK" sz="9600" dirty="0" smtClean="0">
                <a:solidFill>
                  <a:schemeClr val="tx1"/>
                </a:solidFill>
              </a:rPr>
              <a:t> ’Sværhedsgrad’ (= </a:t>
            </a:r>
            <a:r>
              <a:rPr lang="da-DK" sz="9600" dirty="0" err="1" smtClean="0">
                <a:solidFill>
                  <a:schemeClr val="tx1"/>
                </a:solidFill>
              </a:rPr>
              <a:t>intercept</a:t>
            </a:r>
            <a:r>
              <a:rPr lang="da-DK" sz="9600" dirty="0" smtClean="0">
                <a:solidFill>
                  <a:schemeClr val="tx1"/>
                </a:solidFill>
              </a:rPr>
              <a:t>) bør være forskellig, således at items tilsammen dækker hele det ønskede målingsområde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da-DK" sz="9600" dirty="0" smtClean="0">
              <a:solidFill>
                <a:schemeClr val="tx1"/>
              </a:solidFill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da-DK" sz="9600" dirty="0" smtClean="0">
                <a:solidFill>
                  <a:schemeClr val="tx1"/>
                </a:solidFill>
              </a:rPr>
              <a:t>Andre indflydelser på items (= fejlvariation) bør være lille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da-DK" sz="200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77724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a-DK" sz="4800" smtClean="0"/>
              <a:t>Vurdering af målingsmodel 2</a:t>
            </a:r>
            <a:r>
              <a:rPr lang="da-DK" sz="2800" smtClean="0"/>
              <a:t/>
            </a:r>
            <a:br>
              <a:rPr lang="da-DK" sz="2800" smtClean="0"/>
            </a:br>
            <a:r>
              <a:rPr lang="da-DK" sz="2800" smtClean="0"/>
              <a:t>- itemparametre </a:t>
            </a:r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685800" y="1752600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a-DK"/>
              <a:t> </a:t>
            </a:r>
            <a:endParaRPr lang="da-DK" sz="1400"/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4800600" y="1828800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a-DK"/>
              <a:t> </a:t>
            </a:r>
            <a:endParaRPr lang="da-DK" sz="1400"/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838200" y="2035175"/>
            <a:ext cx="7620000" cy="462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sz="1300"/>
              <a:t> </a:t>
            </a:r>
            <a:r>
              <a:rPr lang="da-DK"/>
              <a:t>                                        </a:t>
            </a:r>
            <a:r>
              <a:rPr lang="da-DK" sz="1300">
                <a:latin typeface="Courier New" pitchFamily="49" charset="0"/>
              </a:rPr>
              <a:t>Estimate      S.E.  Est./S.E.    P-Value</a:t>
            </a:r>
          </a:p>
          <a:p>
            <a:r>
              <a:rPr lang="da-DK" sz="1300">
                <a:latin typeface="Courier New" pitchFamily="49" charset="0"/>
              </a:rPr>
              <a:t> F1       BY</a:t>
            </a:r>
          </a:p>
          <a:p>
            <a:r>
              <a:rPr lang="da-DK" sz="1300">
                <a:latin typeface="Courier New" pitchFamily="49" charset="0"/>
              </a:rPr>
              <a:t>    Y30                1.000      0.000    999.000    999.000</a:t>
            </a:r>
          </a:p>
          <a:p>
            <a:r>
              <a:rPr lang="da-DK" sz="1300">
                <a:latin typeface="Courier New" pitchFamily="49" charset="0"/>
              </a:rPr>
              <a:t>    Y31                1.209      0.294      4.111      0.000</a:t>
            </a:r>
          </a:p>
          <a:p>
            <a:r>
              <a:rPr lang="da-DK" sz="1300">
                <a:latin typeface="Courier New" pitchFamily="49" charset="0"/>
              </a:rPr>
              <a:t>    Y32                1.044      0.234      4.462      0.000</a:t>
            </a:r>
          </a:p>
          <a:p>
            <a:endParaRPr lang="da-DK" sz="1300">
              <a:latin typeface="Courier New" pitchFamily="49" charset="0"/>
            </a:endParaRPr>
          </a:p>
          <a:p>
            <a:r>
              <a:rPr lang="da-DK" sz="1300">
                <a:latin typeface="Courier New" pitchFamily="49" charset="0"/>
              </a:rPr>
              <a:t> F2       BY</a:t>
            </a:r>
          </a:p>
          <a:p>
            <a:r>
              <a:rPr lang="da-DK" sz="1300">
                <a:latin typeface="Courier New" pitchFamily="49" charset="0"/>
              </a:rPr>
              <a:t>    Y40                1.000      0.000    999.000    999.000</a:t>
            </a:r>
          </a:p>
          <a:p>
            <a:r>
              <a:rPr lang="da-DK" sz="1300">
                <a:latin typeface="Courier New" pitchFamily="49" charset="0"/>
              </a:rPr>
              <a:t>    Y41                0.963      0.180      5.341      0.000</a:t>
            </a:r>
          </a:p>
          <a:p>
            <a:r>
              <a:rPr lang="da-DK" sz="1300">
                <a:latin typeface="Courier New" pitchFamily="49" charset="0"/>
              </a:rPr>
              <a:t>    Y42                1.225      0.250      4.905      0.000</a:t>
            </a:r>
          </a:p>
          <a:p>
            <a:endParaRPr lang="da-DK" sz="1300">
              <a:latin typeface="Courier New" pitchFamily="49" charset="0"/>
            </a:endParaRPr>
          </a:p>
          <a:p>
            <a:r>
              <a:rPr lang="da-DK" sz="1300">
                <a:latin typeface="Courier New" pitchFamily="49" charset="0"/>
              </a:rPr>
              <a:t> F2       WITH</a:t>
            </a:r>
          </a:p>
          <a:p>
            <a:r>
              <a:rPr lang="da-DK" sz="1300">
                <a:latin typeface="Courier New" pitchFamily="49" charset="0"/>
              </a:rPr>
              <a:t>    F1                 0.096      0.034      2.821      0.005</a:t>
            </a:r>
          </a:p>
          <a:p>
            <a:endParaRPr lang="da-DK" sz="1300">
              <a:latin typeface="Courier New" pitchFamily="49" charset="0"/>
            </a:endParaRPr>
          </a:p>
          <a:p>
            <a:r>
              <a:rPr lang="da-DK" sz="1300">
                <a:latin typeface="Courier New" pitchFamily="49" charset="0"/>
              </a:rPr>
              <a:t> Intercepts</a:t>
            </a:r>
          </a:p>
          <a:p>
            <a:r>
              <a:rPr lang="da-DK" sz="1300">
                <a:latin typeface="Courier New" pitchFamily="49" charset="0"/>
              </a:rPr>
              <a:t>    Y30                0.002      0.050      0.037      0.970</a:t>
            </a:r>
          </a:p>
          <a:p>
            <a:r>
              <a:rPr lang="da-DK" sz="1300">
                <a:latin typeface="Courier New" pitchFamily="49" charset="0"/>
              </a:rPr>
              <a:t>    Y31               -0.034      0.050     -0.676      0.499</a:t>
            </a:r>
          </a:p>
          <a:p>
            <a:r>
              <a:rPr lang="da-DK" sz="1300">
                <a:latin typeface="Courier New" pitchFamily="49" charset="0"/>
              </a:rPr>
              <a:t>    Y32               -0.078      0.047     -1.669      0.095</a:t>
            </a:r>
          </a:p>
          <a:p>
            <a:r>
              <a:rPr lang="da-DK" sz="1300">
                <a:latin typeface="Courier New" pitchFamily="49" charset="0"/>
              </a:rPr>
              <a:t>    Y40                0.043      0.049      0.883      0.377</a:t>
            </a:r>
          </a:p>
          <a:p>
            <a:r>
              <a:rPr lang="da-DK" sz="1300">
                <a:latin typeface="Courier New" pitchFamily="49" charset="0"/>
              </a:rPr>
              <a:t>    Y41                0.055      0.049      1.135      0.256</a:t>
            </a:r>
          </a:p>
          <a:p>
            <a:r>
              <a:rPr lang="da-DK" sz="1300">
                <a:latin typeface="Courier New" pitchFamily="49" charset="0"/>
              </a:rPr>
              <a:t>    Y42                0.023      0.047      0.487      0.626</a:t>
            </a:r>
          </a:p>
          <a:p>
            <a:endParaRPr lang="da-DK" sz="1300">
              <a:latin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smtClean="0"/>
              <a:t>Item Characteristic Curve</a:t>
            </a:r>
          </a:p>
        </p:txBody>
      </p:sp>
      <p:pic>
        <p:nvPicPr>
          <p:cNvPr id="38915" name="Picture 3" descr="C:\Jan.data\CfL\Præsentationer\PsykometriOpgaver\Single_ICC_V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981200"/>
            <a:ext cx="7296150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3"/>
          <p:cNvSpPr>
            <a:spLocks noGrp="1"/>
          </p:cNvSpPr>
          <p:nvPr>
            <p:ph type="title"/>
          </p:nvPr>
        </p:nvSpPr>
        <p:spPr>
          <a:xfrm>
            <a:off x="468313" y="2276475"/>
            <a:ext cx="8229600" cy="1143000"/>
          </a:xfrm>
        </p:spPr>
        <p:txBody>
          <a:bodyPr/>
          <a:lstStyle/>
          <a:p>
            <a:pPr eaLnBrk="1" hangingPunct="1"/>
            <a:r>
              <a:rPr lang="da-DK" smtClean="0"/>
              <a:t>Psykometri: reliabilitet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smtClean="0"/>
              <a:t>Items til forholdsvis god skala</a:t>
            </a:r>
          </a:p>
        </p:txBody>
      </p:sp>
      <p:pic>
        <p:nvPicPr>
          <p:cNvPr id="39939" name="Picture 3" descr="C:\Jan.data\CfL\Præsentationer\PsykometriOpgaver\TF_ICCkurv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828800"/>
            <a:ext cx="7239000" cy="448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smtClean="0"/>
              <a:t>Items til dårlig skala</a:t>
            </a:r>
          </a:p>
        </p:txBody>
      </p:sp>
      <p:pic>
        <p:nvPicPr>
          <p:cNvPr id="40963" name="Picture 3" descr="C:\Jan.data\CfL\Præsentationer\PsykometriOpgaver\ICC_E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2133600"/>
            <a:ext cx="7467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smtClean="0"/>
              <a:t>Samme skala uden de dårlige items</a:t>
            </a:r>
          </a:p>
        </p:txBody>
      </p:sp>
      <p:pic>
        <p:nvPicPr>
          <p:cNvPr id="41987" name="Picture 3" descr="C:\Jan.data\CfL\Præsentationer\PsykometriOpgaver\ICC_E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981200"/>
            <a:ext cx="76962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Informationskurve</a:t>
            </a:r>
            <a:endParaRPr lang="da-DK" dirty="0"/>
          </a:p>
        </p:txBody>
      </p:sp>
      <p:pic>
        <p:nvPicPr>
          <p:cNvPr id="4" name="Pladsholder til indhold 3" descr="Inf_ex5_2_F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4375" y="1843880"/>
            <a:ext cx="7715250" cy="475347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el 1"/>
          <p:cNvSpPr>
            <a:spLocks noGrp="1"/>
          </p:cNvSpPr>
          <p:nvPr>
            <p:ph type="title"/>
          </p:nvPr>
        </p:nvSpPr>
        <p:spPr>
          <a:xfrm>
            <a:off x="323850" y="1628775"/>
            <a:ext cx="8229600" cy="1143000"/>
          </a:xfrm>
        </p:spPr>
        <p:txBody>
          <a:bodyPr/>
          <a:lstStyle/>
          <a:p>
            <a:pPr eaLnBrk="1" hangingPunct="1"/>
            <a:r>
              <a:rPr lang="da-DK" smtClean="0"/>
              <a:t>Måleskalaer som scores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smtClean="0"/>
              <a:t>Scores på måleskalaer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a-DK" dirty="0" err="1" smtClean="0"/>
              <a:t>Sumscore</a:t>
            </a:r>
            <a:endParaRPr lang="da-DK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a-DK" dirty="0" smtClean="0"/>
              <a:t>Faktorscore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a-DK" dirty="0" smtClean="0"/>
              <a:t>Er scoring på en måleskala nødvendig?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da-DK" dirty="0" smtClean="0"/>
              <a:t>Nødvendig ved personundersøgelse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da-DK" dirty="0" smtClean="0"/>
              <a:t>Ikke nødvendig i forskningsprojekter 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a-DK" dirty="0" smtClean="0"/>
              <a:t>strukturelle model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a-DK" dirty="0" smtClean="0"/>
              <a:t>Måleusikkerhed (SE for målingen) skal være kendt og signifikansgrænser medtænkes ved vurdering af en persons score (eks WAIS)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smtClean="0"/>
              <a:t>Sumscoren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a-DK" dirty="0" err="1" smtClean="0"/>
              <a:t>Sumscoren</a:t>
            </a:r>
            <a:r>
              <a:rPr lang="da-DK" dirty="0" smtClean="0"/>
              <a:t> - summen af </a:t>
            </a:r>
            <a:r>
              <a:rPr lang="da-DK" dirty="0" err="1" smtClean="0"/>
              <a:t>enkeltitems</a:t>
            </a:r>
            <a:r>
              <a:rPr lang="da-DK" dirty="0" smtClean="0"/>
              <a:t> eller kategorier - er grundlæggende en problematisk størrelse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a-DK" dirty="0" smtClean="0"/>
              <a:t>Analogi: læg kontantbeholdningen fra en udlandsrejse med forskellige mønttyper og -værdier og tilsvarende sedler, samt nogle gældsbeviser og rabatkuponer. Tæl hver enhed sammen - det svarer til </a:t>
            </a:r>
            <a:r>
              <a:rPr lang="da-DK" dirty="0" err="1" smtClean="0"/>
              <a:t>sumscoren</a:t>
            </a:r>
            <a:endParaRPr lang="da-DK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a-DK" dirty="0" err="1" smtClean="0"/>
              <a:t>Sumscores</a:t>
            </a:r>
            <a:r>
              <a:rPr lang="da-DK" dirty="0" smtClean="0"/>
              <a:t> forudsætter ens </a:t>
            </a:r>
            <a:r>
              <a:rPr lang="da-DK" dirty="0" err="1" smtClean="0"/>
              <a:t>loadings</a:t>
            </a:r>
            <a:r>
              <a:rPr lang="da-DK" dirty="0" smtClean="0"/>
              <a:t> af alle items (</a:t>
            </a:r>
            <a:r>
              <a:rPr lang="da-DK" dirty="0" err="1" smtClean="0"/>
              <a:t>Raschmodel</a:t>
            </a:r>
            <a:r>
              <a:rPr lang="da-DK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0825" y="981075"/>
            <a:ext cx="3289300" cy="237648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a-DK" dirty="0" err="1" smtClean="0"/>
              <a:t>Sumscore</a:t>
            </a:r>
            <a:r>
              <a:rPr lang="da-DK" dirty="0" smtClean="0"/>
              <a:t>:</a:t>
            </a:r>
            <a:br>
              <a:rPr lang="da-DK" dirty="0" smtClean="0"/>
            </a:br>
            <a:r>
              <a:rPr lang="da-DK" sz="2800" dirty="0" smtClean="0"/>
              <a:t>Beregnes som</a:t>
            </a:r>
            <a:br>
              <a:rPr lang="da-DK" sz="2800" dirty="0" smtClean="0"/>
            </a:br>
            <a:r>
              <a:rPr lang="da-DK" sz="2800" dirty="0" smtClean="0"/>
              <a:t>summen af</a:t>
            </a:r>
            <a:br>
              <a:rPr lang="da-DK" sz="2800" dirty="0" smtClean="0"/>
            </a:br>
            <a:r>
              <a:rPr lang="da-DK" sz="2800" dirty="0" err="1" smtClean="0"/>
              <a:t>itemscores</a:t>
            </a:r>
            <a:r>
              <a:rPr lang="da-DK" dirty="0" smtClean="0"/>
              <a:t/>
            </a:r>
            <a:br>
              <a:rPr lang="da-DK" dirty="0" smtClean="0"/>
            </a:br>
            <a:endParaRPr lang="da-DK" dirty="0"/>
          </a:p>
        </p:txBody>
      </p:sp>
      <p:pic>
        <p:nvPicPr>
          <p:cNvPr id="46083" name="Billede 2" descr="Sumscore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7175" y="549275"/>
            <a:ext cx="3549650" cy="587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smtClean="0"/>
              <a:t>Faktorscore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133600"/>
            <a:ext cx="7772400" cy="35814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a-DK" smtClean="0"/>
              <a:t>Faktorscore beregnes (vha computer-program) ud fra faktorloadings, faktorvarians og -kovarans, samt unik (fejl)varians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a-DK" smtClean="0"/>
              <a:t>Faktorscoren kan bruges til vurdering af enkeltpersoner, men er ikke nødvendig i forskning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a-DK" dirty="0" err="1" smtClean="0"/>
              <a:t>Sumscore</a:t>
            </a:r>
            <a:r>
              <a:rPr lang="da-DK" dirty="0" smtClean="0"/>
              <a:t> vs. faktorscore:</a:t>
            </a:r>
            <a:br>
              <a:rPr lang="da-DK" dirty="0" smtClean="0"/>
            </a:br>
            <a:r>
              <a:rPr lang="da-DK" dirty="0" err="1" smtClean="0"/>
              <a:t>Rorschachs</a:t>
            </a:r>
            <a:r>
              <a:rPr lang="da-DK" dirty="0" smtClean="0"/>
              <a:t> M kategori</a:t>
            </a:r>
          </a:p>
        </p:txBody>
      </p:sp>
      <p:pic>
        <p:nvPicPr>
          <p:cNvPr id="48131" name="Picture 3" descr="C:\Jan.data\CfL\Præsentationer\PsykometriOpgaver\ScatM_Mlat_M28std_sle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447800"/>
            <a:ext cx="7543800" cy="511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smtClean="0"/>
              <a:t>Reliabilitet</a:t>
            </a:r>
          </a:p>
        </p:txBody>
      </p:sp>
      <p:sp>
        <p:nvSpPr>
          <p:cNvPr id="6147" name="Pladsholder til indhol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da-DK" smtClean="0"/>
              <a:t>Reliabilitet = pålidelighed: Kan man stole på de måletal der kommer ud af målingen?</a:t>
            </a:r>
          </a:p>
          <a:p>
            <a:pPr eaLnBrk="1" hangingPunct="1"/>
            <a:r>
              <a:rPr lang="da-DK" smtClean="0"/>
              <a:t>Forsøg på at reducere målefejl</a:t>
            </a:r>
          </a:p>
          <a:p>
            <a:pPr eaLnBrk="1" hangingPunct="1"/>
            <a:r>
              <a:rPr lang="da-DK" smtClean="0"/>
              <a:t>Trusler mod reliabilitet:</a:t>
            </a:r>
          </a:p>
          <a:p>
            <a:pPr lvl="1" eaLnBrk="1" hangingPunct="1"/>
            <a:r>
              <a:rPr lang="da-DK" smtClean="0"/>
              <a:t>Forkerte items i testen:  intern konsistens</a:t>
            </a:r>
          </a:p>
          <a:p>
            <a:pPr lvl="1" eaLnBrk="1" hangingPunct="1"/>
            <a:r>
              <a:rPr lang="da-DK" smtClean="0"/>
              <a:t>Tilfældige forhold i testsituationen:  stabilitet</a:t>
            </a:r>
          </a:p>
          <a:p>
            <a:pPr lvl="1" eaLnBrk="1" hangingPunct="1"/>
            <a:r>
              <a:rPr lang="da-DK" smtClean="0"/>
              <a:t>Scoringsfejl: interraterreliabilitet</a:t>
            </a:r>
          </a:p>
          <a:p>
            <a:pPr lvl="1" eaLnBrk="1" hangingPunct="1"/>
            <a:endParaRPr lang="da-DK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smtClean="0"/>
              <a:t>Attenuation ved sumscores</a:t>
            </a:r>
          </a:p>
        </p:txBody>
      </p:sp>
      <p:sp>
        <p:nvSpPr>
          <p:cNvPr id="49155" name="Pladsholder til indhol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da-DK" smtClean="0"/>
              <a:t>På grund af målefejl bliver korrelationer og regressionskoefficienter lavere end de egentlig burde være</a:t>
            </a:r>
          </a:p>
          <a:p>
            <a:pPr eaLnBrk="1" hangingPunct="1"/>
            <a:r>
              <a:rPr lang="da-DK" smtClean="0"/>
              <a:t>Eksempel fra DAPP-testen: korrelation mellem subskalaerne stimulus seeking og callousness:</a:t>
            </a:r>
          </a:p>
          <a:p>
            <a:pPr lvl="1" eaLnBrk="1" hangingPunct="1"/>
            <a:r>
              <a:rPr lang="da-DK" smtClean="0"/>
              <a:t>Korrelationer mellem sumscores: 0.26</a:t>
            </a:r>
          </a:p>
          <a:p>
            <a:pPr lvl="1" eaLnBrk="1" hangingPunct="1"/>
            <a:r>
              <a:rPr lang="da-DK" smtClean="0"/>
              <a:t>Korrelation fra samlet SEM model: 0.38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Fordele ved den nye </a:t>
            </a:r>
            <a:r>
              <a:rPr lang="da-DK" dirty="0" err="1" smtClean="0">
                <a:solidFill>
                  <a:schemeClr val="tx1"/>
                </a:solidFill>
              </a:rPr>
              <a:t>psykometri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sz="3600" dirty="0" smtClean="0"/>
              <a:t>Større </a:t>
            </a:r>
            <a:r>
              <a:rPr lang="da-DK" sz="3600" dirty="0" smtClean="0"/>
              <a:t>forsknings</a:t>
            </a:r>
            <a:r>
              <a:rPr lang="da-DK" sz="3600" dirty="0" smtClean="0"/>
              <a:t>effekter (uden </a:t>
            </a:r>
            <a:r>
              <a:rPr lang="da-DK" sz="3600" dirty="0" err="1" smtClean="0"/>
              <a:t>attenuation</a:t>
            </a:r>
            <a:r>
              <a:rPr lang="da-DK" sz="3600" dirty="0" smtClean="0"/>
              <a:t>)</a:t>
            </a:r>
            <a:endParaRPr lang="da-DK" sz="3600" dirty="0" smtClean="0"/>
          </a:p>
          <a:p>
            <a:r>
              <a:rPr lang="da-DK" sz="3600" dirty="0" smtClean="0"/>
              <a:t>Man kan gå direkte fra  enkeltinformationer (</a:t>
            </a:r>
            <a:r>
              <a:rPr lang="da-DK" sz="3600" dirty="0" err="1" smtClean="0"/>
              <a:t>itemscores</a:t>
            </a:r>
            <a:r>
              <a:rPr lang="da-DK" sz="3600" dirty="0" smtClean="0"/>
              <a:t>) til undersøgelse af forskningshypoteserne: </a:t>
            </a:r>
            <a:r>
              <a:rPr lang="da-DK" sz="3600" dirty="0" err="1" smtClean="0"/>
              <a:t>SEM-model</a:t>
            </a:r>
            <a:r>
              <a:rPr lang="da-DK" sz="3600" dirty="0" smtClean="0"/>
              <a:t> </a:t>
            </a:r>
          </a:p>
          <a:p>
            <a:r>
              <a:rPr lang="da-DK" sz="3600" dirty="0" smtClean="0"/>
              <a:t>Manglende værdier (missing data) håndteres meget bedre.</a:t>
            </a:r>
          </a:p>
          <a:p>
            <a:endParaRPr lang="da-DK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SEM-model</a:t>
            </a:r>
          </a:p>
        </p:txBody>
      </p:sp>
      <p:pic>
        <p:nvPicPr>
          <p:cNvPr id="24579" name="Picture 3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47800" y="1981200"/>
            <a:ext cx="6858000" cy="41148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smtClean="0"/>
              <a:t>Testens sammensætning</a:t>
            </a:r>
          </a:p>
        </p:txBody>
      </p:sp>
      <p:sp>
        <p:nvSpPr>
          <p:cNvPr id="7171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da-DK" smtClean="0"/>
              <a:t>Relationen mellem spørgeskemaets items og måleskalaen: intern konsistens, skalaintegritet</a:t>
            </a:r>
          </a:p>
          <a:p>
            <a:pPr eaLnBrk="1" hangingPunct="1"/>
            <a:r>
              <a:rPr lang="da-DK" smtClean="0"/>
              <a:t>Klassisk psykometri:</a:t>
            </a:r>
          </a:p>
          <a:p>
            <a:pPr lvl="1" eaLnBrk="1" hangingPunct="1"/>
            <a:r>
              <a:rPr lang="da-DK" smtClean="0"/>
              <a:t>Cronbach’s alfa</a:t>
            </a:r>
          </a:p>
          <a:p>
            <a:pPr eaLnBrk="1" hangingPunct="1"/>
            <a:r>
              <a:rPr lang="da-DK" smtClean="0"/>
              <a:t>Psykometri med latente variable:</a:t>
            </a:r>
          </a:p>
          <a:p>
            <a:pPr lvl="1" eaLnBrk="1" hangingPunct="1"/>
            <a:r>
              <a:rPr lang="da-DK" smtClean="0"/>
              <a:t>Målingsmodel vurderes ud fra</a:t>
            </a:r>
          </a:p>
          <a:p>
            <a:pPr lvl="2" eaLnBrk="1" hangingPunct="1"/>
            <a:r>
              <a:rPr lang="da-DK" smtClean="0"/>
              <a:t>Globale fitindekser</a:t>
            </a:r>
          </a:p>
          <a:p>
            <a:pPr lvl="2" eaLnBrk="1" hangingPunct="1"/>
            <a:r>
              <a:rPr lang="da-DK" smtClean="0"/>
              <a:t>itemparametre</a:t>
            </a:r>
          </a:p>
          <a:p>
            <a:pPr eaLnBrk="1" hangingPunct="1"/>
            <a:endParaRPr lang="da-DK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smtClean="0"/>
              <a:t>Testens stabilitet</a:t>
            </a:r>
          </a:p>
        </p:txBody>
      </p:sp>
      <p:sp>
        <p:nvSpPr>
          <p:cNvPr id="8195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da-DK" smtClean="0"/>
              <a:t>Teststabilitet måles typisk ved test og retest (i det omfang det kan lade sig gøre – f.eks. Ikke ved hukommelsestests)</a:t>
            </a:r>
          </a:p>
          <a:p>
            <a:pPr eaLnBrk="1" hangingPunct="1"/>
            <a:r>
              <a:rPr lang="da-DK" smtClean="0"/>
              <a:t>Over korte intervaller skal måletallene blive de samme</a:t>
            </a:r>
          </a:p>
          <a:p>
            <a:pPr eaLnBrk="1" hangingPunct="1"/>
            <a:r>
              <a:rPr lang="da-DK" smtClean="0"/>
              <a:t>Over længere intervaller kan de ændre sig svarende til en eventuel ændring hos de testede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smtClean="0"/>
              <a:t>Interraterreliabilitet</a:t>
            </a:r>
          </a:p>
        </p:txBody>
      </p:sp>
      <p:sp>
        <p:nvSpPr>
          <p:cNvPr id="9219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da-DK" smtClean="0"/>
              <a:t>Opgave: sikring af at undersøgere der skal vurdere en test eller observationsmetode, gør det ’rigtigt’ og ensartet</a:t>
            </a:r>
          </a:p>
          <a:p>
            <a:pPr eaLnBrk="1" hangingPunct="1"/>
            <a:r>
              <a:rPr lang="da-DK" smtClean="0"/>
              <a:t>Undersøges ved at lade flere personer score/vurdere de samme testresultater og udregne overensstemmelsen mellem dem</a:t>
            </a:r>
          </a:p>
          <a:p>
            <a:pPr eaLnBrk="1" hangingPunct="1"/>
            <a:r>
              <a:rPr lang="da-DK" smtClean="0"/>
              <a:t>Måles med Cohen’s kappa (kategorier) eller Intraclass correlation (kontinuerte skalaer)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smtClean="0"/>
              <a:t>Mål for interraterreliabilitet</a:t>
            </a:r>
          </a:p>
        </p:txBody>
      </p:sp>
      <p:sp>
        <p:nvSpPr>
          <p:cNvPr id="1024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da-DK" smtClean="0"/>
              <a:t>% overensstemmelse</a:t>
            </a:r>
          </a:p>
          <a:p>
            <a:pPr lvl="1" eaLnBrk="1" hangingPunct="1"/>
            <a:r>
              <a:rPr lang="da-DK" smtClean="0"/>
              <a:t>Ikke godt fordi det ikke tager højde for tilfældighed</a:t>
            </a:r>
          </a:p>
          <a:p>
            <a:pPr eaLnBrk="1" hangingPunct="1"/>
            <a:r>
              <a:rPr lang="da-DK" smtClean="0"/>
              <a:t>Kappa </a:t>
            </a:r>
          </a:p>
          <a:p>
            <a:pPr lvl="1" eaLnBrk="1" hangingPunct="1"/>
            <a:r>
              <a:rPr lang="da-DK" smtClean="0"/>
              <a:t>Korrigerer for tilfældighed</a:t>
            </a:r>
          </a:p>
          <a:p>
            <a:pPr lvl="1" eaLnBrk="1" hangingPunct="1"/>
            <a:r>
              <a:rPr lang="da-DK" smtClean="0"/>
              <a:t>Kriterier (Fleiss):</a:t>
            </a:r>
          </a:p>
          <a:p>
            <a:pPr lvl="2" eaLnBrk="1" hangingPunct="1"/>
            <a:r>
              <a:rPr lang="en-US" smtClean="0"/>
              <a:t>over 0.75: excellent</a:t>
            </a:r>
          </a:p>
          <a:p>
            <a:pPr lvl="2" eaLnBrk="1" hangingPunct="1"/>
            <a:r>
              <a:rPr lang="en-US" smtClean="0"/>
              <a:t>0.40 to 0.75: fair to good</a:t>
            </a:r>
          </a:p>
          <a:p>
            <a:pPr lvl="2" eaLnBrk="1" hangingPunct="1"/>
            <a:r>
              <a:rPr lang="en-US" smtClean="0"/>
              <a:t>Under 0.40: poor.</a:t>
            </a:r>
            <a:endParaRPr lang="da-DK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6616</TotalTime>
  <Words>1837</Words>
  <Application>Microsoft Office PowerPoint</Application>
  <PresentationFormat>Skærmshow (4:3)</PresentationFormat>
  <Paragraphs>249</Paragraphs>
  <Slides>52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Diastitler</vt:lpstr>
      </vt:variant>
      <vt:variant>
        <vt:i4>52</vt:i4>
      </vt:variant>
    </vt:vector>
  </HeadingPairs>
  <TitlesOfParts>
    <vt:vector size="56" baseType="lpstr">
      <vt:lpstr>Calibri</vt:lpstr>
      <vt:lpstr>Arial</vt:lpstr>
      <vt:lpstr>Courier New</vt:lpstr>
      <vt:lpstr>Kontortema</vt:lpstr>
      <vt:lpstr>Psykometri og latente variable til videreuddannelse af psykologer   Jan Ivanouw Københavns Universitet © 2025</vt:lpstr>
      <vt:lpstr>Klassisk psykometri</vt:lpstr>
      <vt:lpstr>Klassisk psykometri</vt:lpstr>
      <vt:lpstr>Psykometri: reliabilitet</vt:lpstr>
      <vt:lpstr>Reliabilitet</vt:lpstr>
      <vt:lpstr>Testens sammensætning</vt:lpstr>
      <vt:lpstr>Testens stabilitet</vt:lpstr>
      <vt:lpstr>Interraterreliabilitet</vt:lpstr>
      <vt:lpstr>Mål for interraterreliabilitet</vt:lpstr>
      <vt:lpstr>Interraterreliabilitet</vt:lpstr>
      <vt:lpstr>Brug af reliabilitet</vt:lpstr>
      <vt:lpstr>Psykometri: validitet</vt:lpstr>
      <vt:lpstr>Validitet</vt:lpstr>
      <vt:lpstr>Nyt syn på validitet</vt:lpstr>
      <vt:lpstr>Konvergent og divergent validitet</vt:lpstr>
      <vt:lpstr> Målingsmodel Statistik med latente variable </vt:lpstr>
      <vt:lpstr>Klassisk psykometri</vt:lpstr>
      <vt:lpstr>Problemer med den klassiske psykometri</vt:lpstr>
      <vt:lpstr>Nyere psykometri</vt:lpstr>
      <vt:lpstr>Structural Equation Modeling (SEM) omfatter</vt:lpstr>
      <vt:lpstr>Målingsmodel</vt:lpstr>
      <vt:lpstr>Målingsmodel</vt:lpstr>
      <vt:lpstr>Målingsmodel med to variable</vt:lpstr>
      <vt:lpstr>CFA-figur</vt:lpstr>
      <vt:lpstr>Eksplorativ faktoranalyse</vt:lpstr>
      <vt:lpstr>CFA med 3 latente variable</vt:lpstr>
      <vt:lpstr>Crossloading</vt:lpstr>
      <vt:lpstr>Model med baggrundsvariable</vt:lpstr>
      <vt:lpstr>Differentiel Itemfunktion (DIF)</vt:lpstr>
      <vt:lpstr>EFA, CFA og PCA</vt:lpstr>
      <vt:lpstr>Refleksive indikatorer</vt:lpstr>
      <vt:lpstr>Formative indikatorer</vt:lpstr>
      <vt:lpstr>Vurdering af målingsmodel</vt:lpstr>
      <vt:lpstr>Cronbach’s alfa</vt:lpstr>
      <vt:lpstr>Globale fitindekser</vt:lpstr>
      <vt:lpstr>Vurdering af målingsmodel 1 - globale fitindekser</vt:lpstr>
      <vt:lpstr>Itemparametre</vt:lpstr>
      <vt:lpstr>Vurdering af målingsmodel 2 - itemparametre </vt:lpstr>
      <vt:lpstr>Item Characteristic Curve</vt:lpstr>
      <vt:lpstr>Items til forholdsvis god skala</vt:lpstr>
      <vt:lpstr>Items til dårlig skala</vt:lpstr>
      <vt:lpstr>Samme skala uden de dårlige items</vt:lpstr>
      <vt:lpstr>Informationskurve</vt:lpstr>
      <vt:lpstr>Måleskalaer som scores</vt:lpstr>
      <vt:lpstr>Scores på måleskalaer</vt:lpstr>
      <vt:lpstr>Sumscoren</vt:lpstr>
      <vt:lpstr>Sumscore: Beregnes som summen af itemscores </vt:lpstr>
      <vt:lpstr>Faktorscore</vt:lpstr>
      <vt:lpstr>Sumscore vs. faktorscore: Rorschachs M kategori</vt:lpstr>
      <vt:lpstr>Attenuation ved sumscores</vt:lpstr>
      <vt:lpstr>Fordele ved den nye psykometri</vt:lpstr>
      <vt:lpstr>SEM-model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Jan Ivanouw</dc:creator>
  <cp:lastModifiedBy>Bruger</cp:lastModifiedBy>
  <cp:revision>68</cp:revision>
  <dcterms:created xsi:type="dcterms:W3CDTF">2017-09-18T22:53:04Z</dcterms:created>
  <dcterms:modified xsi:type="dcterms:W3CDTF">2025-10-09T07:11:37Z</dcterms:modified>
</cp:coreProperties>
</file>